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79" r:id="rId9"/>
    <p:sldId id="267" r:id="rId10"/>
    <p:sldId id="268" r:id="rId11"/>
    <p:sldId id="262" r:id="rId12"/>
    <p:sldId id="264" r:id="rId13"/>
    <p:sldId id="269" r:id="rId14"/>
    <p:sldId id="266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ABD8-3164-AB22-8AD1-F72E54BE6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998EF-448F-9BDD-77F2-9B09FBE7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C0BFA-90CB-4FC3-E2F3-29EA488EA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E25D-5A5F-47BC-A495-46EF37217DA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50D57-670C-2444-1216-78919331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88D1D-F39C-F221-0051-A66F587A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43C-DA17-4059-B32D-DD6B6CFF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0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6574-9846-879F-B09E-4EBAEF42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A842F-5FD0-ED34-3CD7-EB00C4126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1108-BC34-BBD9-BC22-D5160BB5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E25D-5A5F-47BC-A495-46EF37217DA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C9725-1B38-A280-3851-37C11E33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EBC36-33E6-6BE9-83E2-03E603CC4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43C-DA17-4059-B32D-DD6B6CFF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55C56-8979-C063-9A43-6A63FFD53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D5EBF7-6836-A18D-C5C8-97298EDBC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92C09-BD30-0772-BB66-46FDCAE2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E25D-5A5F-47BC-A495-46EF37217DA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B1CC1-CC43-2C93-EE51-A50CCDF0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68428-3D15-D565-1A9E-CD7EAABDE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43C-DA17-4059-B32D-DD6B6CFF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3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853-6611-1267-5B19-A8551D9E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4F88C-AA7B-7860-2E00-8CC7411B2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B2B4A-637F-86E8-F3CF-9403AB8D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E25D-5A5F-47BC-A495-46EF37217DA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C3DF-39B2-2F02-7B54-3698A77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6A3B4-28E7-14BD-DE19-99735D12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43C-DA17-4059-B32D-DD6B6CFF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2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B9423-0D37-B131-414E-8816BEF5C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48A2B-6388-A86F-5B77-9BB3AB51B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C081-4BBA-8B44-EEDC-FCC634BDF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E25D-5A5F-47BC-A495-46EF37217DA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4DBF8-83B5-F256-DF4E-760047491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53D7C-3FC4-88A6-DF78-F7E8CCCA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43C-DA17-4059-B32D-DD6B6CFF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5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DF92F-7C4E-B46B-3C11-202AADFCB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A05DF-937C-3E15-6866-AC1D8F24B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844C7-0AB5-0E62-0E97-84E2334A4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E4FB2-A24D-46D0-A23B-09F656D1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E25D-5A5F-47BC-A495-46EF37217DA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4949B-9CF3-432B-8403-777A1926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A7844-B5D0-2B75-84CD-20E52C75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43C-DA17-4059-B32D-DD6B6CFF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3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87235-3BC8-D75D-E511-3B93CA75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86C74-7B17-8866-F911-46AD54A43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A7DD7-EAD1-C74B-F12E-76DA18C99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61502-C6DD-590E-E6AF-4B444CC17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14BDBC-2DC3-3832-0C79-5291B014A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7A2C3D-839C-986C-A5D9-F678C02F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E25D-5A5F-47BC-A495-46EF37217DA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60B0DF-D52C-16A4-62DA-0DCDAA6D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023FA1-90E8-5174-56C6-F36B6E0FB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43C-DA17-4059-B32D-DD6B6CFF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0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5FCC-15A0-341A-BD6A-B7837986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95E00-A9F8-CFF7-BA61-2BE9F5D0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E25D-5A5F-47BC-A495-46EF37217DA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4F730-CB3E-80DE-670C-2AAAFE17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24E8C-B04C-5B9F-E701-B6F33497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43C-DA17-4059-B32D-DD6B6CFF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3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0F58D-2370-82AD-8C86-ED9B999F2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E25D-5A5F-47BC-A495-46EF37217DA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E3ADFB-C76A-E363-CE68-66AEC7770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8CAE5-7698-8773-EB53-44B356DA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43C-DA17-4059-B32D-DD6B6CFF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DB2FC-9F7B-D7DB-1398-0CE9B1D1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5F46D-A69E-2BC2-D786-86800901C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798B5-81B7-24FF-CD02-3226FC643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0B3BE-6545-F55F-F70A-89C144394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E25D-5A5F-47BC-A495-46EF37217DA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02B87-D703-C2F1-AC97-278EA442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6C09F-CB8B-C5C0-7725-DDC88778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43C-DA17-4059-B32D-DD6B6CFF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0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776FF-CE37-461D-416D-081C87930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DD7FD-FC50-9DF7-B033-4E012FC58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F0641-A5AA-BAE3-EEF7-17ADD1F9A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76496-9892-B24C-C841-E6E2D34A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E25D-5A5F-47BC-A495-46EF37217DA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8AC32-1F97-2027-4C96-FF3AB1CB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EEBD9-659F-AF24-F1DC-7363336B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543C-DA17-4059-B32D-DD6B6CFF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FE1658-F937-A010-78B8-C3CB31F3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CD837-BAD6-0567-77AE-CCE529F2F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69C56-1CF3-F7CC-78CE-4C512D73C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CE25D-5A5F-47BC-A495-46EF37217DA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28E0B-369A-E1F0-05D7-07035BD20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144EF-6D40-5849-6391-2D202965F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6543C-DA17-4059-B32D-DD6B6CFF3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7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FD0D423-553E-B556-5E8D-8F46013FEA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DB0605-AAC0-23E1-51E2-BBEE2B184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Non-Hydrodynamic Modes in Kinetic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EF6C4-C20A-82FC-126A-AEF7C9549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Stephan Ochsenfeld</a:t>
            </a:r>
          </a:p>
        </p:txBody>
      </p:sp>
    </p:spTree>
    <p:extLst>
      <p:ext uri="{BB962C8B-B14F-4D97-AF65-F5344CB8AC3E}">
        <p14:creationId xmlns:p14="http://schemas.microsoft.com/office/powerpoint/2010/main" val="3752563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C77E7DB-4A31-704C-220F-92059BA0F1F6}"/>
              </a:ext>
            </a:extLst>
          </p:cNvPr>
          <p:cNvSpPr txBox="1"/>
          <p:nvPr/>
        </p:nvSpPr>
        <p:spPr>
          <a:xfrm>
            <a:off x="877452" y="249253"/>
            <a:ext cx="104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Possibility 1: Analytic Calculation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873C9D-FA39-55CB-439C-850101844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812" y="794329"/>
            <a:ext cx="3759882" cy="30147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293EA5-DF57-DD42-FA75-5FE0CFE31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937" y="793669"/>
            <a:ext cx="3768448" cy="2989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936AB5-FDCD-C4A0-4903-4D8FE2445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937" y="3782732"/>
            <a:ext cx="3794141" cy="29804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00B97FD-B6D8-BB13-60E7-9FC8D0959BBB}"/>
              </a:ext>
            </a:extLst>
          </p:cNvPr>
          <p:cNvSpPr txBox="1"/>
          <p:nvPr/>
        </p:nvSpPr>
        <p:spPr>
          <a:xfrm>
            <a:off x="6651988" y="3970541"/>
            <a:ext cx="3079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[Romatschke, EPJ C(2016)]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6D5F6D-6541-B1C9-0116-D23A3CADB6E6}"/>
              </a:ext>
            </a:extLst>
          </p:cNvPr>
          <p:cNvSpPr txBox="1"/>
          <p:nvPr/>
        </p:nvSpPr>
        <p:spPr>
          <a:xfrm>
            <a:off x="6399616" y="4932216"/>
            <a:ext cx="4111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Hydro mode approaches cut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some k gets ‘swallowed’ by cut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Simple structure: one pole, one cut</a:t>
            </a:r>
          </a:p>
        </p:txBody>
      </p:sp>
    </p:spTree>
    <p:extLst>
      <p:ext uri="{BB962C8B-B14F-4D97-AF65-F5344CB8AC3E}">
        <p14:creationId xmlns:p14="http://schemas.microsoft.com/office/powerpoint/2010/main" val="2066255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92C0-9B8C-B245-600C-1C7A5594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006760"/>
            <a:ext cx="8839199" cy="4904513"/>
          </a:xfrm>
        </p:spPr>
        <p:txBody>
          <a:bodyPr/>
          <a:lstStyle/>
          <a:p>
            <a:r>
              <a:rPr lang="en-US" dirty="0"/>
              <a:t>Assume we only have two modes, Hydro and non-Hydro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Limited range of validity because of strong constrains</a:t>
            </a:r>
          </a:p>
          <a:p>
            <a:r>
              <a:rPr lang="en-US" dirty="0"/>
              <a:t>Fit Hydro mode at late times (           ) and add non-Hydro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91331-E6B1-66C1-0910-BA60C848C63C}"/>
              </a:ext>
            </a:extLst>
          </p:cNvPr>
          <p:cNvSpPr txBox="1"/>
          <p:nvPr/>
        </p:nvSpPr>
        <p:spPr>
          <a:xfrm>
            <a:off x="877452" y="249253"/>
            <a:ext cx="104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Possibility 2: Fitting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B1477-DEC4-0293-5135-6BB53E4D8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161" y="1787215"/>
            <a:ext cx="4747671" cy="457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3E366E-9427-C865-1B36-F9665F045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359" y="3129153"/>
            <a:ext cx="906859" cy="365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5BBF84-DCB3-8BC4-E342-07A25158B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641045"/>
            <a:ext cx="3942635" cy="2783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C8449B-E28F-9BBC-3BCF-5D1AC4FD7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190" y="3641045"/>
            <a:ext cx="3949167" cy="27830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E53293-1A2F-F732-C49B-6B54FA388F96}"/>
              </a:ext>
            </a:extLst>
          </p:cNvPr>
          <p:cNvSpPr txBox="1"/>
          <p:nvPr/>
        </p:nvSpPr>
        <p:spPr>
          <a:xfrm>
            <a:off x="4987213" y="6322396"/>
            <a:ext cx="2217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Yang-Mills</a:t>
            </a:r>
          </a:p>
        </p:txBody>
      </p:sp>
    </p:spTree>
    <p:extLst>
      <p:ext uri="{BB962C8B-B14F-4D97-AF65-F5344CB8AC3E}">
        <p14:creationId xmlns:p14="http://schemas.microsoft.com/office/powerpoint/2010/main" val="1456382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92C0-9B8C-B245-600C-1C7A5594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006760"/>
            <a:ext cx="8839199" cy="5394040"/>
          </a:xfrm>
        </p:spPr>
        <p:txBody>
          <a:bodyPr/>
          <a:lstStyle/>
          <a:p>
            <a:r>
              <a:rPr lang="en-US" dirty="0"/>
              <a:t>Analyze multiple k and compare to Hydrodynamics</a:t>
            </a:r>
          </a:p>
          <a:p>
            <a:endParaRPr lang="en-US" dirty="0"/>
          </a:p>
          <a:p>
            <a:r>
              <a:rPr lang="en-US" dirty="0"/>
              <a:t>Range of applicability                                                                of hydrodynamics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Deviation from                                                     hydrodynamic theory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91331-E6B1-66C1-0910-BA60C848C63C}"/>
              </a:ext>
            </a:extLst>
          </p:cNvPr>
          <p:cNvSpPr txBox="1"/>
          <p:nvPr/>
        </p:nvSpPr>
        <p:spPr>
          <a:xfrm>
            <a:off x="877452" y="249253"/>
            <a:ext cx="104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Possibility 2: Fitting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233D5E-AAC5-CA65-55B6-6DA9CAE38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127" y="1573807"/>
            <a:ext cx="3084946" cy="2205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4E9A8B-23BB-B6CC-217B-3EA0A8897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031" y="4016972"/>
            <a:ext cx="3385150" cy="2383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D67E46-1D69-22B8-E3E6-1F045B734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651" y="4015359"/>
            <a:ext cx="3306636" cy="238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2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92C0-9B8C-B245-600C-1C7A5594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006760"/>
            <a:ext cx="8839199" cy="4904513"/>
          </a:xfrm>
        </p:spPr>
        <p:txBody>
          <a:bodyPr/>
          <a:lstStyle/>
          <a:p>
            <a:r>
              <a:rPr lang="en-US" dirty="0"/>
              <a:t>Basic Operator equation reads eigenvalues easily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Eigenvalues given by operator C</a:t>
            </a:r>
          </a:p>
          <a:p>
            <a:r>
              <a:rPr lang="en-US" dirty="0"/>
              <a:t>Numerically operator → finite dimensional matrix                               distribution function → finite dimensional vector</a:t>
            </a:r>
          </a:p>
          <a:p>
            <a:endParaRPr lang="en-US" dirty="0"/>
          </a:p>
          <a:p>
            <a:r>
              <a:rPr lang="en-US" dirty="0"/>
              <a:t>We have to translate Boltzmann equation into matrix vector equation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91331-E6B1-66C1-0910-BA60C848C63C}"/>
              </a:ext>
            </a:extLst>
          </p:cNvPr>
          <p:cNvSpPr txBox="1"/>
          <p:nvPr/>
        </p:nvSpPr>
        <p:spPr>
          <a:xfrm>
            <a:off x="877452" y="249253"/>
            <a:ext cx="104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Possibility 3: Eigenvalues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196FA0-82FD-5553-7342-28CF1C6B3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282" y="1584419"/>
            <a:ext cx="2497430" cy="91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87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92C0-9B8C-B245-600C-1C7A5594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006760"/>
            <a:ext cx="8839199" cy="4904513"/>
          </a:xfrm>
        </p:spPr>
        <p:txBody>
          <a:bodyPr/>
          <a:lstStyle/>
          <a:p>
            <a:r>
              <a:rPr lang="en-US" dirty="0"/>
              <a:t>Build moments of distribution function on a grid of momenta and angles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Inverse function from vector                                                      to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AAD921-635A-9FE3-1816-BB158F85A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746" y="2141478"/>
            <a:ext cx="4541513" cy="12437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84CFC8-98B2-402C-FCCA-6F0AB8870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269" y="3527745"/>
            <a:ext cx="4084674" cy="2446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402F34-D39A-9543-FBAB-7DF093558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198" y="1349643"/>
            <a:ext cx="2171888" cy="457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93AC3C-9284-41CD-B69B-5015D4C45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2621" y="2393743"/>
            <a:ext cx="4671465" cy="7392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4E4319-79AB-9021-8E86-1E78370926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4610" y="5634182"/>
            <a:ext cx="3047576" cy="6679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7908E2-6476-A8E5-4D0E-EE54F2862AE7}"/>
              </a:ext>
            </a:extLst>
          </p:cNvPr>
          <p:cNvSpPr txBox="1"/>
          <p:nvPr/>
        </p:nvSpPr>
        <p:spPr>
          <a:xfrm>
            <a:off x="877452" y="249253"/>
            <a:ext cx="104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Possibility 3: Eigenvalues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BC3ACC4-E449-E650-2BC8-D2778B9974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312" y="3367234"/>
            <a:ext cx="2690498" cy="65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64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92C0-9B8C-B245-600C-1C7A5594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006760"/>
            <a:ext cx="8839199" cy="4904513"/>
          </a:xfrm>
        </p:spPr>
        <p:txBody>
          <a:bodyPr/>
          <a:lstStyle/>
          <a:p>
            <a:r>
              <a:rPr lang="en-US" dirty="0"/>
              <a:t>Build matrix from moments of collision integral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Collision kernel is linear in              and thus in </a:t>
            </a:r>
          </a:p>
          <a:p>
            <a:endParaRPr lang="en-US" dirty="0"/>
          </a:p>
          <a:p>
            <a:r>
              <a:rPr lang="en-US" dirty="0"/>
              <a:t>Matrix from functional derivative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 the same with                     in Boltzmann equation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91331-E6B1-66C1-0910-BA60C848C63C}"/>
              </a:ext>
            </a:extLst>
          </p:cNvPr>
          <p:cNvSpPr txBox="1"/>
          <p:nvPr/>
        </p:nvSpPr>
        <p:spPr>
          <a:xfrm>
            <a:off x="877452" y="249253"/>
            <a:ext cx="104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Possibility 3: Eigenvalues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6B8875-DB7E-EDDB-C06A-D7FB580B3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04" y="1624988"/>
            <a:ext cx="5380186" cy="8001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E5F58C-B47C-29FD-8AA3-8DBA89D19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544" y="2540000"/>
            <a:ext cx="948348" cy="512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76618C-14DF-BDB2-8843-3B35FA240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835" y="2540000"/>
            <a:ext cx="718128" cy="538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76873B-16AF-0EAC-068A-6BF8E81F8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628" y="4287799"/>
            <a:ext cx="3894157" cy="701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0F3FB6-32E4-B875-AC5D-DA76C2E12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6717" y="4181328"/>
            <a:ext cx="1539373" cy="7011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FBCEEA-3970-A284-6F40-5D18833D9F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1416" y="5158488"/>
            <a:ext cx="1394581" cy="4572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398BED-4095-FEF5-54A2-60148D0774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6242" y="5838693"/>
            <a:ext cx="2179509" cy="4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86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92C0-9B8C-B245-600C-1C7A5594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006760"/>
            <a:ext cx="8839199" cy="4904513"/>
          </a:xfrm>
        </p:spPr>
        <p:txBody>
          <a:bodyPr/>
          <a:lstStyle/>
          <a:p>
            <a:r>
              <a:rPr lang="en-US" dirty="0"/>
              <a:t>Solution is simply</a:t>
            </a:r>
          </a:p>
          <a:p>
            <a:endParaRPr lang="en-US" dirty="0"/>
          </a:p>
          <a:p>
            <a:r>
              <a:rPr lang="en-US" dirty="0"/>
              <a:t>Green’s functions built from moments, e.g. energy</a:t>
            </a:r>
          </a:p>
          <a:p>
            <a:r>
              <a:rPr lang="en-US" dirty="0"/>
              <a:t>From that, observable can be represented by vector in moment space</a:t>
            </a:r>
          </a:p>
          <a:p>
            <a:endParaRPr lang="en-US" dirty="0"/>
          </a:p>
          <a:p>
            <a:r>
              <a:rPr lang="en-US" dirty="0"/>
              <a:t>If we know eigenvalues diagonal representation of matrix can be used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0ECC7-406E-962F-7C6D-FB79B4B67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672" y="2082191"/>
            <a:ext cx="2170253" cy="614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0A05EF-F0A7-6246-F841-01CA7EA6D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121" y="3256365"/>
            <a:ext cx="1973751" cy="457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025AD8-3458-2E39-33DD-B6A5C9646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862" y="1006760"/>
            <a:ext cx="2164268" cy="4648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DAEAD0-7779-AC9F-A631-87D979E94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169" y="5129899"/>
            <a:ext cx="7227662" cy="7010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96B2CC-6ED9-D3A8-F3C3-00E39ACA36E4}"/>
              </a:ext>
            </a:extLst>
          </p:cNvPr>
          <p:cNvSpPr txBox="1"/>
          <p:nvPr/>
        </p:nvSpPr>
        <p:spPr>
          <a:xfrm>
            <a:off x="877452" y="249253"/>
            <a:ext cx="104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Possibility 3: Eigenvalues</a:t>
            </a:r>
          </a:p>
        </p:txBody>
      </p:sp>
    </p:spTree>
    <p:extLst>
      <p:ext uri="{BB962C8B-B14F-4D97-AF65-F5344CB8AC3E}">
        <p14:creationId xmlns:p14="http://schemas.microsoft.com/office/powerpoint/2010/main" val="3734970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92C0-9B8C-B245-600C-1C7A5594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006760"/>
            <a:ext cx="9490364" cy="4904513"/>
          </a:xfrm>
        </p:spPr>
        <p:txBody>
          <a:bodyPr/>
          <a:lstStyle/>
          <a:p>
            <a:r>
              <a:rPr lang="en-US" dirty="0"/>
              <a:t>Every eigenvalue has a certain weight depending on observable and initial condition (remember residue earlier)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Quasi analytic form allows Laplace transform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equipped to find G at every time or frequency and analyze single eigenvalues via weight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91331-E6B1-66C1-0910-BA60C848C63C}"/>
              </a:ext>
            </a:extLst>
          </p:cNvPr>
          <p:cNvSpPr txBox="1"/>
          <p:nvPr/>
        </p:nvSpPr>
        <p:spPr>
          <a:xfrm>
            <a:off x="877452" y="249253"/>
            <a:ext cx="104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Possibility 3: Eigenvalues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E1541-1FC9-2ED0-3629-0D609A573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433" y="2097319"/>
            <a:ext cx="2629128" cy="594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DBBFAC-A124-7E5B-5641-0D6C23E43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19" y="3597556"/>
            <a:ext cx="2491956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71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92C0-9B8C-B245-600C-1C7A5594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006760"/>
            <a:ext cx="8839199" cy="4904513"/>
          </a:xfrm>
        </p:spPr>
        <p:txBody>
          <a:bodyPr/>
          <a:lstStyle/>
          <a:p>
            <a:r>
              <a:rPr lang="en-US" dirty="0"/>
              <a:t>Test the method with RTA, energy used here</a:t>
            </a:r>
          </a:p>
          <a:p>
            <a:r>
              <a:rPr lang="en-US" dirty="0"/>
              <a:t>Cut appears as line of                                                   eigenvalues</a:t>
            </a:r>
          </a:p>
          <a:p>
            <a:r>
              <a:rPr lang="en-US" dirty="0"/>
              <a:t>Two hydro poles vanish behind                                                 non-Hydro cut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5948C-B790-6E60-B8B8-6105B2ACD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33" y="1469729"/>
            <a:ext cx="4675910" cy="28055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6D3471-35B1-6FC9-0856-FA11479B5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052454"/>
            <a:ext cx="4675910" cy="28055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273A93-321E-8DE1-CBE8-B7A3388C3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33" y="4052454"/>
            <a:ext cx="4675910" cy="28055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E78355-041A-6B61-2DB8-2EF7CC4187FE}"/>
              </a:ext>
            </a:extLst>
          </p:cNvPr>
          <p:cNvSpPr txBox="1"/>
          <p:nvPr/>
        </p:nvSpPr>
        <p:spPr>
          <a:xfrm>
            <a:off x="877452" y="249253"/>
            <a:ext cx="104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Possibility 3: Eigenvalues | Benchmarking</a:t>
            </a:r>
          </a:p>
        </p:txBody>
      </p:sp>
    </p:spTree>
    <p:extLst>
      <p:ext uri="{BB962C8B-B14F-4D97-AF65-F5344CB8AC3E}">
        <p14:creationId xmlns:p14="http://schemas.microsoft.com/office/powerpoint/2010/main" val="2679157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92C0-9B8C-B245-600C-1C7A5594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006760"/>
            <a:ext cx="8839199" cy="4904513"/>
          </a:xfrm>
        </p:spPr>
        <p:txBody>
          <a:bodyPr/>
          <a:lstStyle/>
          <a:p>
            <a:r>
              <a:rPr lang="en-US" dirty="0"/>
              <a:t>Scalar quartic theory as final test for method  (      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Matrix calculated with Monte-Carlo integration in high precision and can be stored for multiple uses</a:t>
            </a:r>
          </a:p>
          <a:p>
            <a:endParaRPr lang="en-US" dirty="0"/>
          </a:p>
          <a:p>
            <a:r>
              <a:rPr lang="en-US" dirty="0"/>
              <a:t>Vary k and analyze behavior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91331-E6B1-66C1-0910-BA60C848C63C}"/>
              </a:ext>
            </a:extLst>
          </p:cNvPr>
          <p:cNvSpPr txBox="1"/>
          <p:nvPr/>
        </p:nvSpPr>
        <p:spPr>
          <a:xfrm>
            <a:off x="877452" y="249253"/>
            <a:ext cx="104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Possibility 3: Eigenvalues | Scalar Theory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13206-F858-5DAE-D4B2-133A44F63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917" y="1707198"/>
            <a:ext cx="6309907" cy="617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D8CB24-FC46-22B5-547E-9C1FA5046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344" y="1817697"/>
            <a:ext cx="967824" cy="396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9372F3-36EF-5A76-A98F-C32E8B939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318" y="1006760"/>
            <a:ext cx="370635" cy="43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0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92C0-9B8C-B245-600C-1C7A5594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4685624"/>
            <a:ext cx="9083964" cy="2578874"/>
          </a:xfrm>
        </p:spPr>
        <p:txBody>
          <a:bodyPr/>
          <a:lstStyle/>
          <a:p>
            <a:r>
              <a:rPr lang="en-US" dirty="0"/>
              <a:t>Still unclear “when” hydrodynamics is good description</a:t>
            </a:r>
          </a:p>
          <a:p>
            <a:r>
              <a:rPr lang="en-US" dirty="0"/>
              <a:t>Hydro is late time and long wavelength limit</a:t>
            </a:r>
          </a:p>
        </p:txBody>
      </p:sp>
      <p:pic>
        <p:nvPicPr>
          <p:cNvPr id="4" name="Google Shape;70;p14">
            <a:extLst>
              <a:ext uri="{FF2B5EF4-FFF2-40B4-BE49-F238E27FC236}">
                <a16:creationId xmlns:a16="http://schemas.microsoft.com/office/drawing/2014/main" id="{75891AF8-2675-B7D2-5B88-2175DB9D4F3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96195" y="914291"/>
            <a:ext cx="7199609" cy="359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90063B-C852-3717-2A46-D12B50DA8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903" y="5809881"/>
            <a:ext cx="1884191" cy="3005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300F79-E084-ADE9-35F1-972785D3D200}"/>
              </a:ext>
            </a:extLst>
          </p:cNvPr>
          <p:cNvSpPr txBox="1"/>
          <p:nvPr/>
        </p:nvSpPr>
        <p:spPr>
          <a:xfrm>
            <a:off x="877452" y="304672"/>
            <a:ext cx="104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The Problem</a:t>
            </a:r>
          </a:p>
        </p:txBody>
      </p:sp>
    </p:spTree>
    <p:extLst>
      <p:ext uri="{BB962C8B-B14F-4D97-AF65-F5344CB8AC3E}">
        <p14:creationId xmlns:p14="http://schemas.microsoft.com/office/powerpoint/2010/main" val="3920331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6E91331-E6B1-66C1-0910-BA60C848C63C}"/>
              </a:ext>
            </a:extLst>
          </p:cNvPr>
          <p:cNvSpPr txBox="1"/>
          <p:nvPr/>
        </p:nvSpPr>
        <p:spPr>
          <a:xfrm>
            <a:off x="877452" y="249253"/>
            <a:ext cx="104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Possibility 3: Eigenvalues | Scalar Theory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526AFB-D39B-5988-0E13-689853A0D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473"/>
            <a:ext cx="12192000" cy="4572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7234A6-3C86-7DB6-8EDC-707BEC662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5116945"/>
            <a:ext cx="8839199" cy="1288602"/>
          </a:xfrm>
        </p:spPr>
        <p:txBody>
          <a:bodyPr/>
          <a:lstStyle/>
          <a:p>
            <a:r>
              <a:rPr lang="en-US" dirty="0"/>
              <a:t>Defining Hydro numerically very hard, for now the two largest poles</a:t>
            </a:r>
          </a:p>
        </p:txBody>
      </p:sp>
    </p:spTree>
    <p:extLst>
      <p:ext uri="{BB962C8B-B14F-4D97-AF65-F5344CB8AC3E}">
        <p14:creationId xmlns:p14="http://schemas.microsoft.com/office/powerpoint/2010/main" val="1138165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92C0-9B8C-B245-600C-1C7A5594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236" y="1034083"/>
            <a:ext cx="3246581" cy="5574664"/>
          </a:xfrm>
        </p:spPr>
        <p:txBody>
          <a:bodyPr wrap="square">
            <a:noAutofit/>
          </a:bodyPr>
          <a:lstStyle/>
          <a:p>
            <a:r>
              <a:rPr lang="en-US" dirty="0"/>
              <a:t>Hydro poles wandering down</a:t>
            </a:r>
          </a:p>
          <a:p>
            <a:r>
              <a:rPr lang="en-US" dirty="0"/>
              <a:t>Overlay at some k causing uncertainty of residue</a:t>
            </a:r>
          </a:p>
          <a:p>
            <a:r>
              <a:rPr lang="en-US" dirty="0"/>
              <a:t>Hydro poles merge with non-Hydro area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91331-E6B1-66C1-0910-BA60C848C63C}"/>
              </a:ext>
            </a:extLst>
          </p:cNvPr>
          <p:cNvSpPr txBox="1"/>
          <p:nvPr/>
        </p:nvSpPr>
        <p:spPr>
          <a:xfrm>
            <a:off x="877452" y="249253"/>
            <a:ext cx="104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Possibility 3: Eigenvalues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2F2764-A6E8-4092-1376-17D2C9D89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34" y="3746582"/>
            <a:ext cx="8263466" cy="309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F478C0-8C37-588B-5DA1-F6E0F3C20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34" y="760243"/>
            <a:ext cx="8263466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06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92C0-9B8C-B245-600C-1C7A5594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236" y="1034083"/>
            <a:ext cx="3246581" cy="5574664"/>
          </a:xfrm>
        </p:spPr>
        <p:txBody>
          <a:bodyPr wrap="square">
            <a:noAutofit/>
          </a:bodyPr>
          <a:lstStyle/>
          <a:p>
            <a:r>
              <a:rPr lang="en-US" dirty="0"/>
              <a:t>No clear definition of Hydro possible</a:t>
            </a:r>
          </a:p>
          <a:p>
            <a:r>
              <a:rPr lang="en-US" dirty="0"/>
              <a:t>Contribution comes from huge area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91331-E6B1-66C1-0910-BA60C848C63C}"/>
              </a:ext>
            </a:extLst>
          </p:cNvPr>
          <p:cNvSpPr txBox="1"/>
          <p:nvPr/>
        </p:nvSpPr>
        <p:spPr>
          <a:xfrm>
            <a:off x="877452" y="249253"/>
            <a:ext cx="104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Possibility 3: Eigenvalues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7720CF-DE32-DA1F-4AF9-C75DA6A30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33" y="3746027"/>
            <a:ext cx="8263466" cy="309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BC859F-C163-C2B2-3998-F07267CAF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33" y="754001"/>
            <a:ext cx="8263467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50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6E91331-E6B1-66C1-0910-BA60C848C63C}"/>
              </a:ext>
            </a:extLst>
          </p:cNvPr>
          <p:cNvSpPr txBox="1"/>
          <p:nvPr/>
        </p:nvSpPr>
        <p:spPr>
          <a:xfrm>
            <a:off x="877452" y="249253"/>
            <a:ext cx="104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4E17C9-E317-BE71-4DE2-498047F1164B}"/>
              </a:ext>
            </a:extLst>
          </p:cNvPr>
          <p:cNvSpPr txBox="1">
            <a:spLocks/>
          </p:cNvSpPr>
          <p:nvPr/>
        </p:nvSpPr>
        <p:spPr>
          <a:xfrm>
            <a:off x="1676400" y="1006760"/>
            <a:ext cx="8839199" cy="4904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Understanding non-Hydro modes helps finding the range of applicability of Hydro</a:t>
            </a:r>
          </a:p>
          <a:p>
            <a:endParaRPr lang="en-US" dirty="0"/>
          </a:p>
          <a:p>
            <a:r>
              <a:rPr lang="en-US" dirty="0"/>
              <a:t>Definition of what we call Hydro becomes blurry</a:t>
            </a:r>
          </a:p>
          <a:p>
            <a:endParaRPr lang="en-US" dirty="0"/>
          </a:p>
          <a:p>
            <a:r>
              <a:rPr lang="en-US" dirty="0"/>
              <a:t>Analytical structure of QCD Green’s functions expected to be more complicated than mere poles or cuts</a:t>
            </a:r>
          </a:p>
          <a:p>
            <a:endParaRPr lang="en-US" dirty="0"/>
          </a:p>
          <a:p>
            <a:r>
              <a:rPr lang="en-US" dirty="0"/>
              <a:t>Extend formalism to QCD kinetic theory</a:t>
            </a:r>
          </a:p>
        </p:txBody>
      </p:sp>
    </p:spTree>
    <p:extLst>
      <p:ext uri="{BB962C8B-B14F-4D97-AF65-F5344CB8AC3E}">
        <p14:creationId xmlns:p14="http://schemas.microsoft.com/office/powerpoint/2010/main" val="4165391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92C0-9B8C-B245-600C-1C7A5594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006760"/>
            <a:ext cx="9083964" cy="6193086"/>
          </a:xfrm>
        </p:spPr>
        <p:txBody>
          <a:bodyPr/>
          <a:lstStyle/>
          <a:p>
            <a:r>
              <a:rPr lang="en-US" dirty="0"/>
              <a:t>Hydrodynamics is driven by conservation laws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Now how do these quantities look like?</a:t>
            </a:r>
          </a:p>
          <a:p>
            <a:endParaRPr lang="en-US" dirty="0"/>
          </a:p>
          <a:p>
            <a:r>
              <a:rPr lang="en-US" dirty="0"/>
              <a:t>Perfect fluid</a:t>
            </a:r>
          </a:p>
          <a:p>
            <a:endParaRPr lang="en-US" dirty="0"/>
          </a:p>
          <a:p>
            <a:r>
              <a:rPr lang="en-US" dirty="0"/>
              <a:t>Viscous fluid</a:t>
            </a:r>
          </a:p>
          <a:p>
            <a:endParaRPr lang="en-US" dirty="0"/>
          </a:p>
          <a:p>
            <a:r>
              <a:rPr lang="en-US" dirty="0"/>
              <a:t>Dissipative part contains gradients of hydrodynamic fields</a:t>
            </a:r>
          </a:p>
          <a:p>
            <a:pPr marL="0" indent="0">
              <a:buNone/>
            </a:pPr>
            <a:r>
              <a:rPr lang="en-US" dirty="0"/>
              <a:t>   (Navier-Stokes is first order gradients)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CCFCE3-8BCA-FA84-5965-451D4650C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756" y="1600854"/>
            <a:ext cx="3418487" cy="367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3C3E21-267B-63B2-F109-3B2CA18E5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937" y="3068844"/>
            <a:ext cx="4547488" cy="4155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E91331-E6B1-66C1-0910-BA60C848C63C}"/>
              </a:ext>
            </a:extLst>
          </p:cNvPr>
          <p:cNvSpPr txBox="1"/>
          <p:nvPr/>
        </p:nvSpPr>
        <p:spPr>
          <a:xfrm>
            <a:off x="877452" y="304672"/>
            <a:ext cx="104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What is Hydro?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BFD9BF-DB3A-3F11-B709-9B46A6524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937" y="4120467"/>
            <a:ext cx="5649118" cy="41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8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92C0-9B8C-B245-600C-1C7A5594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006760"/>
            <a:ext cx="9536545" cy="5357095"/>
          </a:xfrm>
        </p:spPr>
        <p:txBody>
          <a:bodyPr>
            <a:noAutofit/>
          </a:bodyPr>
          <a:lstStyle/>
          <a:p>
            <a:r>
              <a:rPr lang="en-US" dirty="0"/>
              <a:t>Modes are the eigenvalues of differential equations in Fourier space, e.g. Navier Stokes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Real part is oscillation, imaginary part is decay</a:t>
            </a:r>
          </a:p>
          <a:p>
            <a:r>
              <a:rPr lang="en-US" dirty="0"/>
              <a:t>Look at time evolution of observables in position Fourier space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Modes contain all possible ways the medium can respond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91331-E6B1-66C1-0910-BA60C848C63C}"/>
              </a:ext>
            </a:extLst>
          </p:cNvPr>
          <p:cNvSpPr txBox="1"/>
          <p:nvPr/>
        </p:nvSpPr>
        <p:spPr>
          <a:xfrm>
            <a:off x="877452" y="249253"/>
            <a:ext cx="104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Why use modes?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468B22-E064-DC6C-D186-565EB407C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365" y="2119726"/>
            <a:ext cx="3269263" cy="4572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95EF0C-FBE2-CF7C-6158-BBAEC9898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085" y="2233784"/>
            <a:ext cx="1630199" cy="2600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29BD3D-46C5-A024-82AB-F704C4CD7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655" y="4128655"/>
            <a:ext cx="3458690" cy="76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9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92C0-9B8C-B245-600C-1C7A5594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006760"/>
            <a:ext cx="9398000" cy="4904513"/>
          </a:xfrm>
        </p:spPr>
        <p:txBody>
          <a:bodyPr/>
          <a:lstStyle/>
          <a:p>
            <a:r>
              <a:rPr lang="en-US" dirty="0"/>
              <a:t>Everything that is not hydro</a:t>
            </a:r>
          </a:p>
          <a:p>
            <a:endParaRPr lang="en-US" dirty="0"/>
          </a:p>
          <a:p>
            <a:r>
              <a:rPr lang="en-US" dirty="0"/>
              <a:t>Simple example, RTA for k=0  </a:t>
            </a:r>
          </a:p>
          <a:p>
            <a:endParaRPr lang="en-US" dirty="0"/>
          </a:p>
          <a:p>
            <a:r>
              <a:rPr lang="en-US" dirty="0"/>
              <a:t>Also predominant for large k → gives us boundaries for Hydro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91331-E6B1-66C1-0910-BA60C848C63C}"/>
              </a:ext>
            </a:extLst>
          </p:cNvPr>
          <p:cNvSpPr txBox="1"/>
          <p:nvPr/>
        </p:nvSpPr>
        <p:spPr>
          <a:xfrm>
            <a:off x="877452" y="249253"/>
            <a:ext cx="104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What does non-Hydro mean?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EC604-FE3A-55C0-3FB5-73C46AE55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476" y="876162"/>
            <a:ext cx="3620166" cy="20443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326077-CCE7-C371-41F7-4FC912DB6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56" y="2545945"/>
            <a:ext cx="926796" cy="527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ECC5DD-449D-B703-77A6-2411D176D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353" y="3937440"/>
            <a:ext cx="4509726" cy="240518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19E542-7ECC-1CC3-DF23-42E3C8936400}"/>
              </a:ext>
            </a:extLst>
          </p:cNvPr>
          <p:cNvCxnSpPr>
            <a:cxnSpLocks/>
          </p:cNvCxnSpPr>
          <p:nvPr/>
        </p:nvCxnSpPr>
        <p:spPr>
          <a:xfrm>
            <a:off x="2771930" y="5039571"/>
            <a:ext cx="2804253" cy="2009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1EFF69-BE89-9CA9-D7E5-B266145AC2CC}"/>
              </a:ext>
            </a:extLst>
          </p:cNvPr>
          <p:cNvCxnSpPr>
            <a:cxnSpLocks/>
          </p:cNvCxnSpPr>
          <p:nvPr/>
        </p:nvCxnSpPr>
        <p:spPr>
          <a:xfrm flipH="1">
            <a:off x="7121231" y="4876800"/>
            <a:ext cx="2022769" cy="5606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0E1FC864-6B4D-1381-0A7F-DB206CCD1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766" y="1523405"/>
            <a:ext cx="2324301" cy="4267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A2B9869-F306-6C23-940D-C6AB4966B7E3}"/>
              </a:ext>
            </a:extLst>
          </p:cNvPr>
          <p:cNvSpPr txBox="1"/>
          <p:nvPr/>
        </p:nvSpPr>
        <p:spPr>
          <a:xfrm>
            <a:off x="1415984" y="4858351"/>
            <a:ext cx="161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Non-Hydro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BA94DF-CE65-1D98-28B7-7A5D2DE75775}"/>
              </a:ext>
            </a:extLst>
          </p:cNvPr>
          <p:cNvSpPr txBox="1"/>
          <p:nvPr/>
        </p:nvSpPr>
        <p:spPr>
          <a:xfrm>
            <a:off x="9178061" y="4685728"/>
            <a:ext cx="960581" cy="38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Hydro</a:t>
            </a:r>
          </a:p>
        </p:txBody>
      </p:sp>
    </p:spTree>
    <p:extLst>
      <p:ext uri="{BB962C8B-B14F-4D97-AF65-F5344CB8AC3E}">
        <p14:creationId xmlns:p14="http://schemas.microsoft.com/office/powerpoint/2010/main" val="107763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92C0-9B8C-B245-600C-1C7A5594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006760"/>
            <a:ext cx="8839199" cy="5449458"/>
          </a:xfrm>
        </p:spPr>
        <p:txBody>
          <a:bodyPr/>
          <a:lstStyle/>
          <a:p>
            <a:r>
              <a:rPr lang="en-US" dirty="0"/>
              <a:t>Use effective kinetic theory for equilibrium background and calculate linear response to perturbations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 contains underlying microscopic theory</a:t>
            </a:r>
          </a:p>
          <a:p>
            <a:r>
              <a:rPr lang="en-US" dirty="0"/>
              <a:t>Take k in z-direction and linearize</a:t>
            </a:r>
          </a:p>
          <a:p>
            <a:endParaRPr lang="en-US" dirty="0"/>
          </a:p>
          <a:p>
            <a:r>
              <a:rPr lang="en-US" dirty="0"/>
              <a:t>Find all possible modes, compare their residues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91331-E6B1-66C1-0910-BA60C848C63C}"/>
              </a:ext>
            </a:extLst>
          </p:cNvPr>
          <p:cNvSpPr txBox="1"/>
          <p:nvPr/>
        </p:nvSpPr>
        <p:spPr>
          <a:xfrm>
            <a:off x="877452" y="249253"/>
            <a:ext cx="104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How do we analyze Modes?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F155C0-7CF9-BD0C-0FA2-ED20460F9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125" y="2039956"/>
            <a:ext cx="3741744" cy="727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0FC98-D169-49DD-076B-EFDC112E6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705" y="4479032"/>
            <a:ext cx="749889" cy="542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92F49-50AD-5B99-E925-BA182E9F4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652" y="5181600"/>
            <a:ext cx="3458690" cy="769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47463F-F4E6-4167-5AD1-BB61379C9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9340" y="3917324"/>
            <a:ext cx="5432365" cy="5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1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92C0-9B8C-B245-600C-1C7A5594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006760"/>
            <a:ext cx="8839199" cy="4904513"/>
          </a:xfrm>
        </p:spPr>
        <p:txBody>
          <a:bodyPr/>
          <a:lstStyle/>
          <a:p>
            <a:r>
              <a:rPr lang="en-US" dirty="0"/>
              <a:t>Either calculate eigenvalues directly or find singularities in Green’s functions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Analytical solutions are rarely an option for complex theories</a:t>
            </a:r>
          </a:p>
          <a:p>
            <a:r>
              <a:rPr lang="en-US" dirty="0"/>
              <a:t>Calculate real time Green’s functions numerically and Laplace transform? No! Does not work for more than one singularity</a:t>
            </a:r>
          </a:p>
          <a:p>
            <a:r>
              <a:rPr lang="en-US" dirty="0"/>
              <a:t>Get creative!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91331-E6B1-66C1-0910-BA60C848C63C}"/>
              </a:ext>
            </a:extLst>
          </p:cNvPr>
          <p:cNvSpPr txBox="1"/>
          <p:nvPr/>
        </p:nvSpPr>
        <p:spPr>
          <a:xfrm>
            <a:off x="877452" y="249253"/>
            <a:ext cx="104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How to really find Modes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AA15BB-E96B-2F98-AB02-B6AE06094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009" y="1998252"/>
            <a:ext cx="6187976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65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92C0-9B8C-B245-600C-1C7A5594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006760"/>
            <a:ext cx="9638143" cy="4904513"/>
          </a:xfrm>
        </p:spPr>
        <p:txBody>
          <a:bodyPr/>
          <a:lstStyle/>
          <a:p>
            <a:r>
              <a:rPr lang="en-US" dirty="0"/>
              <a:t>Only if possible, e.g. Relaxation Time Approximation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Introduce source term, e.g. small external field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Moments of distribution → Energy Momentum Tensor or Charge Vector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91331-E6B1-66C1-0910-BA60C848C63C}"/>
              </a:ext>
            </a:extLst>
          </p:cNvPr>
          <p:cNvSpPr txBox="1"/>
          <p:nvPr/>
        </p:nvSpPr>
        <p:spPr>
          <a:xfrm>
            <a:off x="877452" y="249253"/>
            <a:ext cx="104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Possibility 1: Analytic Calculation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3F01F6-9E73-C7D2-3D83-5686961A7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711" y="1676716"/>
            <a:ext cx="4046571" cy="6782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CC466B-2941-A067-715A-71CF15A55D33}"/>
              </a:ext>
            </a:extLst>
          </p:cNvPr>
          <p:cNvSpPr txBox="1"/>
          <p:nvPr/>
        </p:nvSpPr>
        <p:spPr>
          <a:xfrm>
            <a:off x="8975835" y="2549196"/>
            <a:ext cx="3079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[Romatschke, EPJ C(2016)]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0282B6-63A1-F8A9-57C1-645737E98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539" y="3168199"/>
            <a:ext cx="8112922" cy="678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240BFC-396B-3752-9798-73912D795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282" y="3890762"/>
            <a:ext cx="4331427" cy="7494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3A3A98-ECD2-550E-E9A8-D632DE4BA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925" y="5433705"/>
            <a:ext cx="4498142" cy="88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1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92C0-9B8C-B245-600C-1C7A5594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006760"/>
            <a:ext cx="9638143" cy="5601987"/>
          </a:xfrm>
        </p:spPr>
        <p:txBody>
          <a:bodyPr>
            <a:noAutofit/>
          </a:bodyPr>
          <a:lstStyle/>
          <a:p>
            <a:r>
              <a:rPr lang="en-US" dirty="0"/>
              <a:t>Moments of distribution function build energy momentum tensor or charge current</a:t>
            </a:r>
          </a:p>
          <a:p>
            <a:endParaRPr lang="en-US" dirty="0"/>
          </a:p>
          <a:p>
            <a:r>
              <a:rPr lang="en-US" dirty="0"/>
              <a:t>Green’s function via functional derivative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One mode and branch cut from             to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E3D5F9-FA1D-3130-76C9-A50A0F34DC82}"/>
              </a:ext>
            </a:extLst>
          </p:cNvPr>
          <p:cNvSpPr txBox="1"/>
          <p:nvPr/>
        </p:nvSpPr>
        <p:spPr>
          <a:xfrm>
            <a:off x="8975835" y="661849"/>
            <a:ext cx="3079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[Romatschke, EPJ C(2016)]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A84E23-D3ED-4D2B-6B01-004E1C8D6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19" y="5941430"/>
            <a:ext cx="915345" cy="5504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C6A4B3-18C9-35A7-6D53-E266C18CF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083" y="5941429"/>
            <a:ext cx="1003752" cy="5504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77E7DB-4A31-704C-220F-92059BA0F1F6}"/>
              </a:ext>
            </a:extLst>
          </p:cNvPr>
          <p:cNvSpPr txBox="1"/>
          <p:nvPr/>
        </p:nvSpPr>
        <p:spPr>
          <a:xfrm>
            <a:off x="877452" y="249253"/>
            <a:ext cx="104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Possibility 1: Analytic Calculation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CA236C-CC90-6F6B-4478-082744624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599" y="1808412"/>
            <a:ext cx="2262817" cy="6643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41B2F3-19C2-70B4-43D4-D6B04BE00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194" y="1841303"/>
            <a:ext cx="2618028" cy="6314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567AC6-8742-DA4A-8246-E33CD9DE5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2753" y="3094537"/>
            <a:ext cx="2360120" cy="7408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90CCF8-3EC0-372B-77FC-AE6221A089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8023" y="3120061"/>
            <a:ext cx="2362405" cy="7315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D69E3FE-41E6-92F0-47EB-6C8ABFF3D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4584" y="4025728"/>
            <a:ext cx="5809735" cy="16184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3CAF24D-E4BC-BED2-DF46-CDBA468C72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6510" y="5941429"/>
            <a:ext cx="2260752" cy="55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61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Widescreen</PresentationFormat>
  <Paragraphs>166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Non-Hydrodynamic Modes in Kinetic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Non-Hydrodynamic Modes in Kinetic Theory</dc:title>
  <dc:creator>Stephan Ochsenfeld</dc:creator>
  <cp:lastModifiedBy>Stephan Ochsenfeld</cp:lastModifiedBy>
  <cp:revision>16</cp:revision>
  <dcterms:created xsi:type="dcterms:W3CDTF">2022-11-28T10:34:40Z</dcterms:created>
  <dcterms:modified xsi:type="dcterms:W3CDTF">2022-12-16T10:24:48Z</dcterms:modified>
</cp:coreProperties>
</file>